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35" r:id="rId2"/>
    <p:sldId id="345" r:id="rId3"/>
    <p:sldId id="350" r:id="rId4"/>
    <p:sldId id="351" r:id="rId5"/>
    <p:sldId id="348" r:id="rId6"/>
    <p:sldId id="334" r:id="rId7"/>
    <p:sldId id="336" r:id="rId8"/>
    <p:sldId id="341" r:id="rId9"/>
    <p:sldId id="338" r:id="rId10"/>
    <p:sldId id="342" r:id="rId11"/>
    <p:sldId id="344" r:id="rId12"/>
    <p:sldId id="339" r:id="rId13"/>
    <p:sldId id="34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240">
          <p15:clr>
            <a:srgbClr val="A4A3A4"/>
          </p15:clr>
        </p15:guide>
        <p15:guide id="3"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8BB"/>
    <a:srgbClr val="336600"/>
    <a:srgbClr val="669900"/>
    <a:srgbClr val="1379AC"/>
    <a:srgbClr val="3E2639"/>
    <a:srgbClr val="43CEFF"/>
    <a:srgbClr val="6A7833"/>
    <a:srgbClr val="531E1D"/>
    <a:srgbClr val="742A41"/>
    <a:srgbClr val="6B3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8" autoAdjust="0"/>
    <p:restoredTop sz="94632" autoAdjust="0"/>
  </p:normalViewPr>
  <p:slideViewPr>
    <p:cSldViewPr showGuides="1">
      <p:cViewPr varScale="1">
        <p:scale>
          <a:sx n="75" d="100"/>
          <a:sy n="75" d="100"/>
        </p:scale>
        <p:origin x="302" y="67"/>
      </p:cViewPr>
      <p:guideLst>
        <p:guide orient="horz" pos="432"/>
        <p:guide pos="240"/>
        <p:guide pos="292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9680D-FB8A-4C63-8035-789A6B24FFC1}" type="datetimeFigureOut">
              <a:rPr lang="en-US" smtClean="0"/>
              <a:t>8/25/2016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5B7603-868C-4F4D-9BAE-5FE2ADF37AAB}" type="slidenum">
              <a:rPr lang="en-US" smtClean="0"/>
              <a:t>‹#›</a:t>
            </a:fld>
            <a:endParaRPr lang="en-US" dirty="0"/>
          </a:p>
        </p:txBody>
      </p:sp>
    </p:spTree>
    <p:extLst>
      <p:ext uri="{BB962C8B-B14F-4D97-AF65-F5344CB8AC3E}">
        <p14:creationId xmlns:p14="http://schemas.microsoft.com/office/powerpoint/2010/main" val="28351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17EFA-F77B-4192-9257-D8C006914048}" type="datetimeFigureOut">
              <a:rPr lang="en-US" smtClean="0"/>
              <a:t>8/25/2016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27B12-8768-461C-A037-0F09C8A6C5C5}" type="slidenum">
              <a:rPr lang="en-US" smtClean="0"/>
              <a:t>‹#›</a:t>
            </a:fld>
            <a:endParaRPr lang="en-US" dirty="0"/>
          </a:p>
        </p:txBody>
      </p:sp>
    </p:spTree>
    <p:extLst>
      <p:ext uri="{BB962C8B-B14F-4D97-AF65-F5344CB8AC3E}">
        <p14:creationId xmlns:p14="http://schemas.microsoft.com/office/powerpoint/2010/main" val="41597619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A3BCDA-C265-4E92-A0FB-A94347F451C3}" type="slidenum">
              <a:rPr lang="en-US" smtClean="0"/>
              <a:pPr>
                <a:defRPr/>
              </a:pPr>
              <a:t>3</a:t>
            </a:fld>
            <a:endParaRPr lang="en-US" dirty="0"/>
          </a:p>
        </p:txBody>
      </p:sp>
    </p:spTree>
    <p:extLst>
      <p:ext uri="{BB962C8B-B14F-4D97-AF65-F5344CB8AC3E}">
        <p14:creationId xmlns:p14="http://schemas.microsoft.com/office/powerpoint/2010/main" val="278085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Economic Recovery, Health and the Bottom Line - An Example from U.S. Automakers</a:t>
            </a:r>
          </a:p>
          <a:p>
            <a:r>
              <a:rPr lang="en-US" b="1" dirty="0" smtClean="0"/>
              <a:t>February 2011</a:t>
            </a:r>
          </a:p>
          <a:p>
            <a:r>
              <a:rPr lang="en-US" dirty="0" smtClean="0"/>
              <a:t>http://ibiweb.org/quickstudy_feb2011</a:t>
            </a:r>
          </a:p>
          <a:p>
            <a:r>
              <a:rPr lang="en-US" dirty="0" smtClean="0"/>
              <a:t>Health care reform requires employers to make an explicit decision to "stay in" or "get out" of providing health benefits to employees. Most, however, don’t have the information they need to determine if health care is a cost for them or a valuable investment in their workforce human capital.</a:t>
            </a:r>
          </a:p>
          <a:p>
            <a:r>
              <a:rPr lang="en-US" dirty="0" smtClean="0"/>
              <a:t>This </a:t>
            </a:r>
            <a:r>
              <a:rPr lang="en-US" i="1" dirty="0" smtClean="0"/>
              <a:t>Quick Study</a:t>
            </a:r>
            <a:r>
              <a:rPr lang="en-US" dirty="0" smtClean="0"/>
              <a:t> reports the health-related full-cost results that IBI modeled for the domestic auto industry using its Full Cost Estimator modeling tool that now is available to IBI members. The results demonstrate that for this industry there are substantial health-based opportunities to improve the bottom line that shouldn’t be ignored. Health promotion and management may be needed to reduce health-related lost time and lost productivity for industry employers that amount to 233% more than medical and pharmaceutical costs.</a:t>
            </a:r>
          </a:p>
          <a:p>
            <a:endParaRPr lang="en-US" dirty="0"/>
          </a:p>
        </p:txBody>
      </p:sp>
      <p:sp>
        <p:nvSpPr>
          <p:cNvPr id="4" name="Slide Number Placeholder 3"/>
          <p:cNvSpPr>
            <a:spLocks noGrp="1"/>
          </p:cNvSpPr>
          <p:nvPr>
            <p:ph type="sldNum" sz="quarter" idx="10"/>
          </p:nvPr>
        </p:nvSpPr>
        <p:spPr/>
        <p:txBody>
          <a:bodyPr/>
          <a:lstStyle/>
          <a:p>
            <a:pPr>
              <a:defRPr/>
            </a:pPr>
            <a:fld id="{4DA3BCDA-C265-4E92-A0FB-A94347F451C3}" type="slidenum">
              <a:rPr lang="en-US" smtClean="0"/>
              <a:pPr>
                <a:defRPr/>
              </a:pPr>
              <a:t>5</a:t>
            </a:fld>
            <a:endParaRPr lang="en-US" dirty="0"/>
          </a:p>
        </p:txBody>
      </p:sp>
    </p:spTree>
    <p:extLst>
      <p:ext uri="{BB962C8B-B14F-4D97-AF65-F5344CB8AC3E}">
        <p14:creationId xmlns:p14="http://schemas.microsoft.com/office/powerpoint/2010/main" val="261176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189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7E36F-A4FB-4A55-93BD-4E0D23D7BC03}"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402186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DD69E-A2C1-4F7C-9CDC-680272906EAE}"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132219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E40CC-0580-40D3-B0C8-B63B5335DBF4}"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184758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E0FF9B-CA8F-4F6A-B566-1529CE75F69C}"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407909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FC283-8BF9-45D6-84A3-1A3F2BC734EE}" type="datetime1">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293716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2364E-C01D-46F7-A4C5-CF5AF8524E07}" type="datetime1">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383849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FBC895-91BD-4FD2-9621-7AD11A713890}" type="datetime1">
              <a:rPr lang="en-US" smtClean="0"/>
              <a:t>8/25/2016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405114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C6543A-58B3-417C-B26E-F458F888C452}" type="datetime1">
              <a:rPr lang="en-US" smtClean="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92361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6883C-5BC5-4988-8B0F-DD08D4A22927}" type="datetime1">
              <a:rPr lang="en-US" smtClean="0"/>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23742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82F1C-9137-4AEA-B25F-DCABFDC1F0EF}" type="datetime1">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104676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23238-1040-4012-AF30-3792D3776BF8}" type="datetime1">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A3915-F86E-4790-A20A-5C962585D77C}" type="slidenum">
              <a:rPr lang="en-US" smtClean="0"/>
              <a:t>‹#›</a:t>
            </a:fld>
            <a:endParaRPr lang="en-US" dirty="0"/>
          </a:p>
        </p:txBody>
      </p:sp>
    </p:spTree>
    <p:extLst>
      <p:ext uri="{BB962C8B-B14F-4D97-AF65-F5344CB8AC3E}">
        <p14:creationId xmlns:p14="http://schemas.microsoft.com/office/powerpoint/2010/main" val="417366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A5847-A4AC-495B-BA65-671444420DE0}" type="datetime1">
              <a:rPr lang="en-US" smtClean="0"/>
              <a:t>8/25/2016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A3915-F86E-4790-A20A-5C962585D77C}" type="slidenum">
              <a:rPr lang="en-US" smtClean="0"/>
              <a:t>‹#›</a:t>
            </a:fld>
            <a:endParaRPr lang="en-US" dirty="0"/>
          </a:p>
        </p:txBody>
      </p:sp>
    </p:spTree>
    <p:extLst>
      <p:ext uri="{BB962C8B-B14F-4D97-AF65-F5344CB8AC3E}">
        <p14:creationId xmlns:p14="http://schemas.microsoft.com/office/powerpoint/2010/main" val="280455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apa.org/ads/web/healthy-workplace.aspx" TargetMode="External"/><Relationship Id="rId3" Type="http://schemas.openxmlformats.org/officeDocument/2006/relationships/hyperlink" Target="http://hero-health.org/" TargetMode="External"/><Relationship Id="rId7" Type="http://schemas.openxmlformats.org/officeDocument/2006/relationships/hyperlink" Target="http://www.cdc.gov/nationalhealthyworksite/index.html" TargetMode="External"/><Relationship Id="rId2" Type="http://schemas.openxmlformats.org/officeDocument/2006/relationships/hyperlink" Target="http://www.utahworksitewellness.org/" TargetMode="External"/><Relationship Id="rId1" Type="http://schemas.openxmlformats.org/officeDocument/2006/relationships/slideLayout" Target="../slideLayouts/slideLayout2.xml"/><Relationship Id="rId6" Type="http://schemas.openxmlformats.org/officeDocument/2006/relationships/hyperlink" Target="http://www.healthpromotionjournal.com/" TargetMode="External"/><Relationship Id="rId5" Type="http://schemas.openxmlformats.org/officeDocument/2006/relationships/hyperlink" Target="http://www.wellsteps.com/" TargetMode="External"/><Relationship Id="rId4" Type="http://schemas.openxmlformats.org/officeDocument/2006/relationships/hyperlink" Target="http://www.welcoa.or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146175"/>
          </a:xfrm>
        </p:spPr>
        <p:txBody>
          <a:bodyPr>
            <a:normAutofit/>
          </a:bodyPr>
          <a:lstStyle/>
          <a:p>
            <a:r>
              <a:rPr lang="en-US" sz="3600" b="1" dirty="0" smtClean="0"/>
              <a:t>Creating an Effective Wellness Council</a:t>
            </a:r>
            <a:endParaRPr lang="en-US" sz="3600" b="1" dirty="0"/>
          </a:p>
        </p:txBody>
      </p:sp>
      <p:sp>
        <p:nvSpPr>
          <p:cNvPr id="3" name="Subtitle 2"/>
          <p:cNvSpPr>
            <a:spLocks noGrp="1"/>
          </p:cNvSpPr>
          <p:nvPr>
            <p:ph type="subTitle" idx="1"/>
          </p:nvPr>
        </p:nvSpPr>
        <p:spPr>
          <a:xfrm>
            <a:off x="381000" y="5486400"/>
            <a:ext cx="8382000" cy="685800"/>
          </a:xfrm>
        </p:spPr>
        <p:txBody>
          <a:bodyPr>
            <a:normAutofit lnSpcReduction="10000"/>
          </a:bodyPr>
          <a:lstStyle/>
          <a:p>
            <a:r>
              <a:rPr lang="en-US" sz="1800" dirty="0" smtClean="0">
                <a:solidFill>
                  <a:schemeClr val="tx1"/>
                </a:solidFill>
              </a:rPr>
              <a:t>Tim Butler, MS, MCHES</a:t>
            </a:r>
          </a:p>
          <a:p>
            <a:r>
              <a:rPr lang="en-US" sz="1800" dirty="0" smtClean="0">
                <a:solidFill>
                  <a:schemeClr val="tx1"/>
                </a:solidFill>
              </a:rPr>
              <a:t>Sr. Wellness Program Management Consultant</a:t>
            </a:r>
            <a:endParaRPr lang="en-US" sz="1800" dirty="0">
              <a:solidFill>
                <a:schemeClr val="tx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4444"/>
          <a:stretch/>
        </p:blipFill>
        <p:spPr>
          <a:xfrm>
            <a:off x="2133600" y="2057400"/>
            <a:ext cx="4611357" cy="3124200"/>
          </a:xfrm>
          <a:prstGeom prst="rect">
            <a:avLst/>
          </a:prstGeom>
        </p:spPr>
      </p:pic>
    </p:spTree>
    <p:extLst>
      <p:ext uri="{BB962C8B-B14F-4D97-AF65-F5344CB8AC3E}">
        <p14:creationId xmlns:p14="http://schemas.microsoft.com/office/powerpoint/2010/main" val="236373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11" y="484718"/>
            <a:ext cx="8229600" cy="1096962"/>
          </a:xfrm>
        </p:spPr>
        <p:txBody>
          <a:bodyPr>
            <a:normAutofit/>
          </a:bodyPr>
          <a:lstStyle/>
          <a:p>
            <a:r>
              <a:rPr lang="en-US" sz="3200" b="1" dirty="0" smtClean="0"/>
              <a:t>Closing Thoughts</a:t>
            </a:r>
            <a:endParaRPr lang="en-US" sz="3200" b="1" dirty="0"/>
          </a:p>
        </p:txBody>
      </p:sp>
      <p:sp>
        <p:nvSpPr>
          <p:cNvPr id="3" name="Content Placeholder 2"/>
          <p:cNvSpPr>
            <a:spLocks noGrp="1"/>
          </p:cNvSpPr>
          <p:nvPr>
            <p:ph idx="1"/>
          </p:nvPr>
        </p:nvSpPr>
        <p:spPr>
          <a:xfrm>
            <a:off x="445911" y="1581680"/>
            <a:ext cx="8229600" cy="4297363"/>
          </a:xfrm>
        </p:spPr>
        <p:txBody>
          <a:bodyPr>
            <a:normAutofit/>
          </a:bodyPr>
          <a:lstStyle/>
          <a:p>
            <a:r>
              <a:rPr lang="en-US" sz="2400" dirty="0" smtClean="0"/>
              <a:t>Have a strategy but ultimately it’s an experiment; a creative journey</a:t>
            </a:r>
          </a:p>
          <a:p>
            <a:endParaRPr lang="en-US" sz="2400" dirty="0" smtClean="0"/>
          </a:p>
          <a:p>
            <a:r>
              <a:rPr lang="en-US" sz="2400" dirty="0" smtClean="0"/>
              <a:t>People support that which they create and are invested in </a:t>
            </a:r>
          </a:p>
          <a:p>
            <a:endParaRPr lang="en-US" sz="2400" dirty="0" smtClean="0"/>
          </a:p>
          <a:p>
            <a:r>
              <a:rPr lang="en-US" sz="2400" dirty="0" smtClean="0"/>
              <a:t>Create and own your program</a:t>
            </a:r>
          </a:p>
          <a:p>
            <a:endParaRPr lang="en-US" sz="2400" dirty="0" smtClean="0"/>
          </a:p>
          <a:p>
            <a:r>
              <a:rPr lang="en-US" sz="2400" dirty="0" smtClean="0"/>
              <a:t>Sustainable high engagement ultimately is driven by human relationships and organizational culture</a:t>
            </a:r>
          </a:p>
          <a:p>
            <a:endParaRPr lang="en-US" sz="2400" dirty="0"/>
          </a:p>
        </p:txBody>
      </p:sp>
      <p:sp>
        <p:nvSpPr>
          <p:cNvPr id="4" name="Slide Number Placeholder 3"/>
          <p:cNvSpPr>
            <a:spLocks noGrp="1"/>
          </p:cNvSpPr>
          <p:nvPr>
            <p:ph type="sldNum" sz="quarter" idx="12"/>
          </p:nvPr>
        </p:nvSpPr>
        <p:spPr/>
        <p:txBody>
          <a:bodyPr/>
          <a:lstStyle/>
          <a:p>
            <a:fld id="{206A3915-F86E-4790-A20A-5C962585D77C}" type="slidenum">
              <a:rPr lang="en-US" smtClean="0"/>
              <a:t>10</a:t>
            </a:fld>
            <a:endParaRPr lang="en-US" dirty="0"/>
          </a:p>
        </p:txBody>
      </p:sp>
    </p:spTree>
    <p:extLst>
      <p:ext uri="{BB962C8B-B14F-4D97-AF65-F5344CB8AC3E}">
        <p14:creationId xmlns:p14="http://schemas.microsoft.com/office/powerpoint/2010/main" val="3456269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605633"/>
            <a:ext cx="8229600" cy="384968"/>
          </a:xfrm>
        </p:spPr>
        <p:txBody>
          <a:bodyPr>
            <a:noAutofit/>
          </a:bodyPr>
          <a:lstStyle/>
          <a:p>
            <a:r>
              <a:rPr lang="en-US" sz="3200" b="1" dirty="0" smtClean="0"/>
              <a:t/>
            </a:r>
            <a:br>
              <a:rPr lang="en-US" sz="3200" b="1" dirty="0" smtClean="0"/>
            </a:br>
            <a:r>
              <a:rPr lang="en-US" sz="3200" b="1" dirty="0" smtClean="0"/>
              <a:t>Resources - Handouts</a:t>
            </a:r>
            <a:r>
              <a:rPr lang="en-US" sz="3200" b="1" dirty="0"/>
              <a:t/>
            </a:r>
            <a:br>
              <a:rPr lang="en-US" sz="3200" b="1" dirty="0"/>
            </a:br>
            <a:endParaRPr lang="en-US" sz="3200" b="1" dirty="0"/>
          </a:p>
        </p:txBody>
      </p:sp>
      <p:sp>
        <p:nvSpPr>
          <p:cNvPr id="3" name="Content Placeholder 2"/>
          <p:cNvSpPr>
            <a:spLocks noGrp="1"/>
          </p:cNvSpPr>
          <p:nvPr>
            <p:ph idx="1"/>
          </p:nvPr>
        </p:nvSpPr>
        <p:spPr>
          <a:xfrm>
            <a:off x="457200" y="1143000"/>
            <a:ext cx="8229600" cy="4525963"/>
          </a:xfrm>
        </p:spPr>
        <p:txBody>
          <a:bodyPr>
            <a:noAutofit/>
          </a:bodyPr>
          <a:lstStyle/>
          <a:p>
            <a:pPr>
              <a:lnSpc>
                <a:spcPct val="150000"/>
              </a:lnSpc>
            </a:pPr>
            <a:r>
              <a:rPr lang="en-US" sz="2400" dirty="0" smtClean="0"/>
              <a:t>Establishing </a:t>
            </a:r>
            <a:r>
              <a:rPr lang="en-US" sz="2400" dirty="0"/>
              <a:t>a Wellness </a:t>
            </a:r>
            <a:r>
              <a:rPr lang="en-US" sz="2400" dirty="0" smtClean="0"/>
              <a:t>Council</a:t>
            </a:r>
            <a:endParaRPr lang="en-US" sz="2400" dirty="0"/>
          </a:p>
          <a:p>
            <a:pPr>
              <a:lnSpc>
                <a:spcPct val="150000"/>
              </a:lnSpc>
            </a:pPr>
            <a:r>
              <a:rPr lang="en-US" sz="2400" dirty="0"/>
              <a:t>Wellness Team Toolkit </a:t>
            </a:r>
          </a:p>
          <a:p>
            <a:pPr>
              <a:lnSpc>
                <a:spcPct val="150000"/>
              </a:lnSpc>
            </a:pPr>
            <a:r>
              <a:rPr lang="en-US" sz="2400" dirty="0"/>
              <a:t>Wellness Team Charter </a:t>
            </a:r>
          </a:p>
          <a:p>
            <a:pPr>
              <a:lnSpc>
                <a:spcPct val="150000"/>
              </a:lnSpc>
            </a:pPr>
            <a:r>
              <a:rPr lang="en-US" sz="2400" dirty="0"/>
              <a:t>LiVe Well Partners Charter </a:t>
            </a:r>
          </a:p>
          <a:p>
            <a:pPr>
              <a:lnSpc>
                <a:spcPct val="150000"/>
              </a:lnSpc>
            </a:pPr>
            <a:r>
              <a:rPr lang="en-US" sz="2400" dirty="0"/>
              <a:t>Responsibilities of Champions </a:t>
            </a:r>
            <a:endParaRPr lang="en-US" sz="2400" dirty="0" smtClean="0"/>
          </a:p>
          <a:p>
            <a:pPr>
              <a:lnSpc>
                <a:spcPct val="150000"/>
              </a:lnSpc>
            </a:pPr>
            <a:r>
              <a:rPr lang="en-US" sz="2400" dirty="0" smtClean="0"/>
              <a:t>New </a:t>
            </a:r>
            <a:r>
              <a:rPr lang="en-US" sz="2400" dirty="0"/>
              <a:t>Employee </a:t>
            </a:r>
            <a:r>
              <a:rPr lang="en-US" sz="2400" dirty="0" smtClean="0"/>
              <a:t>Checklist </a:t>
            </a:r>
            <a:endParaRPr lang="en-US" sz="2400" dirty="0"/>
          </a:p>
          <a:p>
            <a:pPr>
              <a:lnSpc>
                <a:spcPct val="150000"/>
              </a:lnSpc>
            </a:pPr>
            <a:r>
              <a:rPr lang="en-US" sz="2400" dirty="0"/>
              <a:t>Why be a LiVe Well Manager </a:t>
            </a:r>
          </a:p>
          <a:p>
            <a:pPr>
              <a:lnSpc>
                <a:spcPct val="150000"/>
              </a:lnSpc>
            </a:pPr>
            <a:r>
              <a:rPr lang="en-US" sz="2400" dirty="0"/>
              <a:t>How to be a LiVe Well Manager </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206A3915-F86E-4790-A20A-5C962585D77C}" type="slidenum">
              <a:rPr lang="en-US" smtClean="0"/>
              <a:t>11</a:t>
            </a:fld>
            <a:endParaRPr lang="en-US" dirty="0"/>
          </a:p>
        </p:txBody>
      </p:sp>
    </p:spTree>
    <p:extLst>
      <p:ext uri="{BB962C8B-B14F-4D97-AF65-F5344CB8AC3E}">
        <p14:creationId xmlns:p14="http://schemas.microsoft.com/office/powerpoint/2010/main" val="1943812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33400"/>
            <a:ext cx="8229600" cy="1143000"/>
          </a:xfrm>
        </p:spPr>
        <p:txBody>
          <a:bodyPr>
            <a:normAutofit/>
          </a:bodyPr>
          <a:lstStyle/>
          <a:p>
            <a:r>
              <a:rPr lang="en-US" sz="3200" b="1" dirty="0" smtClean="0"/>
              <a:t>Additional Resources</a:t>
            </a:r>
            <a:endParaRPr lang="en-US" sz="3200" b="1" dirty="0"/>
          </a:p>
        </p:txBody>
      </p:sp>
      <p:sp>
        <p:nvSpPr>
          <p:cNvPr id="3" name="Content Placeholder 2"/>
          <p:cNvSpPr>
            <a:spLocks noGrp="1"/>
          </p:cNvSpPr>
          <p:nvPr>
            <p:ph idx="1"/>
          </p:nvPr>
        </p:nvSpPr>
        <p:spPr>
          <a:xfrm>
            <a:off x="152400" y="1600200"/>
            <a:ext cx="8839200" cy="4525963"/>
          </a:xfrm>
        </p:spPr>
        <p:txBody>
          <a:bodyPr>
            <a:normAutofit/>
          </a:bodyPr>
          <a:lstStyle/>
          <a:p>
            <a:r>
              <a:rPr lang="en-US" sz="2400" dirty="0" smtClean="0"/>
              <a:t>Utah Worksite Wellness Council: </a:t>
            </a:r>
            <a:r>
              <a:rPr lang="en-US" sz="2400" dirty="0" smtClean="0">
                <a:hlinkClick r:id="rId2"/>
              </a:rPr>
              <a:t>www.utahworksitewellness.org</a:t>
            </a:r>
            <a:endParaRPr lang="en-US" sz="2400" dirty="0" smtClean="0"/>
          </a:p>
          <a:p>
            <a:r>
              <a:rPr lang="en-US" sz="2400" dirty="0" smtClean="0"/>
              <a:t>HERO</a:t>
            </a:r>
            <a:r>
              <a:rPr lang="en-US" sz="2400" dirty="0"/>
              <a:t>: </a:t>
            </a:r>
            <a:r>
              <a:rPr lang="en-US" sz="2400" dirty="0">
                <a:hlinkClick r:id="rId3"/>
              </a:rPr>
              <a:t>http://</a:t>
            </a:r>
            <a:r>
              <a:rPr lang="en-US" sz="2400" dirty="0" smtClean="0">
                <a:hlinkClick r:id="rId3"/>
              </a:rPr>
              <a:t>hero-health.org</a:t>
            </a:r>
            <a:endParaRPr lang="en-US" sz="2400" dirty="0" smtClean="0"/>
          </a:p>
          <a:p>
            <a:r>
              <a:rPr lang="en-US" sz="2400" dirty="0" smtClean="0"/>
              <a:t>WELCOA</a:t>
            </a:r>
            <a:r>
              <a:rPr lang="en-US" sz="2400" dirty="0"/>
              <a:t>: </a:t>
            </a:r>
            <a:r>
              <a:rPr lang="en-US" sz="2400" dirty="0" smtClean="0">
                <a:hlinkClick r:id="rId4"/>
              </a:rPr>
              <a:t>www.welcoa.org</a:t>
            </a:r>
            <a:endParaRPr lang="en-US" sz="2400" dirty="0" smtClean="0"/>
          </a:p>
          <a:p>
            <a:r>
              <a:rPr lang="en-US" sz="2400" dirty="0" smtClean="0"/>
              <a:t>WellSteps</a:t>
            </a:r>
            <a:r>
              <a:rPr lang="en-US" sz="2400" dirty="0"/>
              <a:t>: </a:t>
            </a:r>
            <a:r>
              <a:rPr lang="en-US" sz="2400" dirty="0" smtClean="0">
                <a:hlinkClick r:id="rId5"/>
              </a:rPr>
              <a:t>www.wellsteps.com</a:t>
            </a:r>
            <a:endParaRPr lang="en-US" sz="2400" dirty="0" smtClean="0"/>
          </a:p>
          <a:p>
            <a:r>
              <a:rPr lang="en-US" sz="2400" dirty="0" smtClean="0"/>
              <a:t>Am Journ of </a:t>
            </a:r>
            <a:r>
              <a:rPr lang="en-US" sz="2400" dirty="0"/>
              <a:t>Health Promotion: </a:t>
            </a:r>
            <a:r>
              <a:rPr lang="en-US" sz="2400" dirty="0" smtClean="0">
                <a:hlinkClick r:id="rId6"/>
              </a:rPr>
              <a:t>www.healthpromotionjournal.com</a:t>
            </a:r>
            <a:endParaRPr lang="en-US" sz="2400" dirty="0" smtClean="0"/>
          </a:p>
          <a:p>
            <a:r>
              <a:rPr lang="en-US" sz="2400" dirty="0" smtClean="0"/>
              <a:t>CDC’s National </a:t>
            </a:r>
            <a:r>
              <a:rPr lang="en-US" sz="2400" dirty="0"/>
              <a:t>Healthy Worksite Program:  </a:t>
            </a:r>
            <a:r>
              <a:rPr lang="en-US" sz="2400" dirty="0">
                <a:hlinkClick r:id="rId7"/>
              </a:rPr>
              <a:t>http://</a:t>
            </a:r>
            <a:r>
              <a:rPr lang="en-US" sz="2400" dirty="0" smtClean="0">
                <a:hlinkClick r:id="rId7"/>
              </a:rPr>
              <a:t>www.cdc.gov/nationalhealthyworksite/index.html</a:t>
            </a:r>
            <a:endParaRPr lang="en-US" sz="2400" dirty="0" smtClean="0"/>
          </a:p>
          <a:p>
            <a:r>
              <a:rPr lang="en-US" sz="2400" dirty="0"/>
              <a:t>American Psychological </a:t>
            </a:r>
            <a:r>
              <a:rPr lang="en-US" sz="2400" dirty="0" smtClean="0"/>
              <a:t>Association’s Psychologically </a:t>
            </a:r>
            <a:r>
              <a:rPr lang="en-US" sz="2400" i="1" dirty="0"/>
              <a:t>Healthy Workplace</a:t>
            </a:r>
            <a:r>
              <a:rPr lang="en-US" sz="2400" dirty="0"/>
              <a:t> Program</a:t>
            </a:r>
            <a:r>
              <a:rPr lang="en-US" sz="2400" dirty="0" smtClean="0"/>
              <a:t>:                  </a:t>
            </a:r>
            <a:r>
              <a:rPr lang="en-US" sz="2400" dirty="0">
                <a:hlinkClick r:id="rId8"/>
              </a:rPr>
              <a:t>http://</a:t>
            </a:r>
            <a:r>
              <a:rPr lang="en-US" sz="2400" dirty="0" smtClean="0">
                <a:hlinkClick r:id="rId8"/>
              </a:rPr>
              <a:t>www.apa.org/ads/web/healthy-workplace.aspx</a:t>
            </a:r>
            <a:endParaRPr lang="en-US" sz="2400" dirty="0" smtClean="0"/>
          </a:p>
          <a:p>
            <a:pPr marL="0" indent="0">
              <a:buNone/>
            </a:pPr>
            <a:endParaRPr lang="en-US" sz="2400" dirty="0" smtClean="0"/>
          </a:p>
          <a:p>
            <a:pPr>
              <a:lnSpc>
                <a:spcPct val="150000"/>
              </a:lnSpc>
            </a:pPr>
            <a:endParaRPr lang="en-US" sz="2400" dirty="0" smtClean="0"/>
          </a:p>
        </p:txBody>
      </p:sp>
      <p:sp>
        <p:nvSpPr>
          <p:cNvPr id="4" name="Slide Number Placeholder 3"/>
          <p:cNvSpPr>
            <a:spLocks noGrp="1"/>
          </p:cNvSpPr>
          <p:nvPr>
            <p:ph type="sldNum" sz="quarter" idx="12"/>
          </p:nvPr>
        </p:nvSpPr>
        <p:spPr/>
        <p:txBody>
          <a:bodyPr/>
          <a:lstStyle/>
          <a:p>
            <a:fld id="{206A3915-F86E-4790-A20A-5C962585D77C}" type="slidenum">
              <a:rPr lang="en-US" smtClean="0"/>
              <a:t>12</a:t>
            </a:fld>
            <a:endParaRPr lang="en-US" dirty="0"/>
          </a:p>
        </p:txBody>
      </p:sp>
    </p:spTree>
    <p:extLst>
      <p:ext uri="{BB962C8B-B14F-4D97-AF65-F5344CB8AC3E}">
        <p14:creationId xmlns:p14="http://schemas.microsoft.com/office/powerpoint/2010/main" val="340538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6A3915-F86E-4790-A20A-5C962585D77C}" type="slidenum">
              <a:rPr lang="en-US" smtClean="0"/>
              <a:t>13</a:t>
            </a:fld>
            <a:endParaRPr lang="en-US" dirty="0"/>
          </a:p>
        </p:txBody>
      </p:sp>
      <p:pic>
        <p:nvPicPr>
          <p:cNvPr id="3" name="Picture 2"/>
          <p:cNvPicPr>
            <a:picLocks noChangeAspect="1"/>
          </p:cNvPicPr>
          <p:nvPr/>
        </p:nvPicPr>
        <p:blipFill rotWithShape="1">
          <a:blip r:embed="rId2"/>
          <a:srcRect l="19048" t="8095" r="19048" b="12667"/>
          <a:stretch/>
        </p:blipFill>
        <p:spPr>
          <a:xfrm>
            <a:off x="56444" y="152400"/>
            <a:ext cx="9087556" cy="6705600"/>
          </a:xfrm>
          <a:prstGeom prst="rect">
            <a:avLst/>
          </a:prstGeom>
        </p:spPr>
      </p:pic>
    </p:spTree>
    <p:extLst>
      <p:ext uri="{BB962C8B-B14F-4D97-AF65-F5344CB8AC3E}">
        <p14:creationId xmlns:p14="http://schemas.microsoft.com/office/powerpoint/2010/main" val="3542434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624012"/>
            <a:ext cx="8229600" cy="4525963"/>
          </a:xfrm>
        </p:spPr>
        <p:txBody>
          <a:bodyPr>
            <a:normAutofit fontScale="62500" lnSpcReduction="20000"/>
          </a:bodyPr>
          <a:lstStyle/>
          <a:p>
            <a:pPr marL="0" indent="0">
              <a:buNone/>
            </a:pPr>
            <a:r>
              <a:rPr lang="en-US" b="1" dirty="0" smtClean="0"/>
              <a:t>Employee Wellness Council</a:t>
            </a:r>
            <a:r>
              <a:rPr lang="en-US" dirty="0" smtClean="0"/>
              <a:t>:</a:t>
            </a:r>
          </a:p>
          <a:p>
            <a:r>
              <a:rPr lang="en-US" sz="2900" dirty="0" smtClean="0"/>
              <a:t>A </a:t>
            </a:r>
            <a:r>
              <a:rPr lang="en-US" sz="2900" dirty="0"/>
              <a:t>diverse group of employees that come together as a team to help create, support, refine and sustain an effective employee wellness program</a:t>
            </a:r>
            <a:r>
              <a:rPr lang="en-US" sz="2900" dirty="0" smtClean="0"/>
              <a:t>.</a:t>
            </a:r>
            <a:r>
              <a:rPr lang="en-US" sz="2900" dirty="0"/>
              <a:t> </a:t>
            </a:r>
            <a:endParaRPr lang="en-US" sz="2900" dirty="0" smtClean="0"/>
          </a:p>
          <a:p>
            <a:r>
              <a:rPr lang="en-US" sz="2900" dirty="0" smtClean="0"/>
              <a:t>Wellness council members are program “champions” who serve as advocates</a:t>
            </a:r>
            <a:r>
              <a:rPr lang="en-US" sz="2900" dirty="0"/>
              <a:t>, role </a:t>
            </a:r>
            <a:r>
              <a:rPr lang="en-US" sz="2900" dirty="0" smtClean="0"/>
              <a:t>models, coaches and guides. They set the example and promote a “culture of health.”</a:t>
            </a:r>
            <a:endParaRPr lang="en-US" sz="2900" dirty="0"/>
          </a:p>
          <a:p>
            <a:r>
              <a:rPr lang="en-US" sz="2900" dirty="0" smtClean="0"/>
              <a:t>An effective wellness council is a critical component </a:t>
            </a:r>
            <a:r>
              <a:rPr lang="en-US" sz="2900" dirty="0"/>
              <a:t>of a “best practice” </a:t>
            </a:r>
            <a:r>
              <a:rPr lang="en-US" sz="2900" dirty="0" smtClean="0"/>
              <a:t>program and the key to high , </a:t>
            </a:r>
            <a:r>
              <a:rPr lang="en-US" sz="2900" dirty="0"/>
              <a:t>sustained </a:t>
            </a:r>
            <a:r>
              <a:rPr lang="en-US" sz="2900" dirty="0" smtClean="0"/>
              <a:t>engagement. </a:t>
            </a:r>
            <a:endParaRPr lang="en-US" sz="2900" dirty="0"/>
          </a:p>
          <a:p>
            <a:pPr marL="0" indent="0">
              <a:buNone/>
            </a:pPr>
            <a:endParaRPr lang="en-US" sz="2200" dirty="0"/>
          </a:p>
          <a:p>
            <a:pPr marL="0" indent="0">
              <a:buNone/>
            </a:pPr>
            <a:endParaRPr lang="en-US" sz="2000" dirty="0" smtClean="0"/>
          </a:p>
          <a:p>
            <a:pPr marL="0" indent="0">
              <a:buNone/>
            </a:pPr>
            <a:r>
              <a:rPr lang="en-US" b="1" dirty="0" smtClean="0"/>
              <a:t>Agenda</a:t>
            </a:r>
          </a:p>
          <a:p>
            <a:r>
              <a:rPr lang="en-US" dirty="0" smtClean="0"/>
              <a:t>The Value of an Effective Wellness Council</a:t>
            </a:r>
          </a:p>
          <a:p>
            <a:r>
              <a:rPr lang="en-US" dirty="0" smtClean="0"/>
              <a:t>How to Create One</a:t>
            </a:r>
          </a:p>
          <a:p>
            <a:r>
              <a:rPr lang="en-US" dirty="0" smtClean="0"/>
              <a:t>Keys to Sustainability</a:t>
            </a:r>
          </a:p>
          <a:p>
            <a:r>
              <a:rPr lang="en-US" dirty="0" smtClean="0"/>
              <a:t>Resources</a:t>
            </a:r>
          </a:p>
          <a:p>
            <a:endParaRPr lang="en-US" sz="2000" dirty="0" smtClean="0"/>
          </a:p>
          <a:p>
            <a:endParaRPr lang="en-US" sz="2000" dirty="0"/>
          </a:p>
          <a:p>
            <a:endParaRPr lang="en-US" sz="2000" dirty="0" smtClean="0"/>
          </a:p>
          <a:p>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06A3915-F86E-4790-A20A-5C962585D77C}" type="slidenum">
              <a:rPr lang="en-US" smtClean="0"/>
              <a:t>2</a:t>
            </a:fld>
            <a:endParaRPr lang="en-US" dirty="0"/>
          </a:p>
        </p:txBody>
      </p:sp>
    </p:spTree>
    <p:extLst>
      <p:ext uri="{BB962C8B-B14F-4D97-AF65-F5344CB8AC3E}">
        <p14:creationId xmlns:p14="http://schemas.microsoft.com/office/powerpoint/2010/main" val="1116118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8077200" cy="1554162"/>
          </a:xfrm>
        </p:spPr>
        <p:txBody>
          <a:bodyPr/>
          <a:lstStyle/>
          <a:p>
            <a:r>
              <a:rPr lang="en-US" sz="2400" b="1" dirty="0" smtClean="0"/>
              <a:t>Health </a:t>
            </a:r>
            <a:r>
              <a:rPr lang="en-US" sz="2400" b="1" dirty="0"/>
              <a:t>is </a:t>
            </a:r>
            <a:r>
              <a:rPr lang="en-US" sz="2400" b="1" dirty="0" smtClean="0"/>
              <a:t>Vital Component of Human Capital</a:t>
            </a:r>
          </a:p>
        </p:txBody>
      </p:sp>
      <p:sp>
        <p:nvSpPr>
          <p:cNvPr id="7171" name="Rectangle 4"/>
          <p:cNvSpPr>
            <a:spLocks noGrp="1" noChangeArrowheads="1"/>
          </p:cNvSpPr>
          <p:nvPr>
            <p:ph type="body" idx="1"/>
          </p:nvPr>
        </p:nvSpPr>
        <p:spPr>
          <a:xfrm>
            <a:off x="408709" y="1371600"/>
            <a:ext cx="8305800" cy="5334000"/>
          </a:xfrm>
          <a:noFill/>
        </p:spPr>
        <p:txBody>
          <a:bodyPr/>
          <a:lstStyle/>
          <a:p>
            <a:r>
              <a:rPr lang="en-US" sz="1800" b="1" dirty="0" smtClean="0">
                <a:solidFill>
                  <a:srgbClr val="7030A0"/>
                </a:solidFill>
              </a:rPr>
              <a:t>Employee health is not peripheral to business success. It is essential and foundational</a:t>
            </a:r>
            <a:r>
              <a:rPr lang="en-US" sz="1800" dirty="0" smtClean="0"/>
              <a:t>. Employee health is a valuable human capital asset – not just a “cost” of doing business. People, (employees) are the core, the engine, the heart and soul that drives any organizations success. </a:t>
            </a:r>
          </a:p>
          <a:p>
            <a:endParaRPr lang="en-US" sz="1800" dirty="0" smtClean="0"/>
          </a:p>
          <a:p>
            <a:pPr eaLnBrk="1" hangingPunct="1">
              <a:lnSpc>
                <a:spcPct val="125000"/>
              </a:lnSpc>
            </a:pPr>
            <a:r>
              <a:rPr lang="en-US" sz="1800" b="1" dirty="0" smtClean="0">
                <a:solidFill>
                  <a:srgbClr val="7030A0"/>
                </a:solidFill>
              </a:rPr>
              <a:t>“...Health – a vital element of functionality and capacity to work – has remained the neglected “multiplier” </a:t>
            </a:r>
            <a:r>
              <a:rPr lang="en-US" sz="1800" dirty="0" smtClean="0"/>
              <a:t>of all the other components, without which they cannot realize their full value. Human capital is the key to productivity in this new economy where ideas are replacing “things” as the key economic output... The value of this capital must be improved systematically to increase its productivity... And improving employee health will increase the total value of everything else! </a:t>
            </a:r>
          </a:p>
          <a:p>
            <a:pPr eaLnBrk="1" hangingPunct="1">
              <a:lnSpc>
                <a:spcPct val="125000"/>
              </a:lnSpc>
            </a:pPr>
            <a:r>
              <a:rPr lang="en-US" sz="1800" dirty="0" smtClean="0"/>
              <a:t>-- Sean Sullivan, President and CEO, IHPM</a:t>
            </a:r>
          </a:p>
          <a:p>
            <a:pPr marL="0" indent="0" eaLnBrk="1" hangingPunct="1">
              <a:lnSpc>
                <a:spcPct val="125000"/>
              </a:lnSpc>
              <a:buNone/>
            </a:pPr>
            <a:endParaRPr lang="en-US" sz="1800" dirty="0"/>
          </a:p>
          <a:p>
            <a:pPr>
              <a:lnSpc>
                <a:spcPct val="125000"/>
              </a:lnSpc>
            </a:pPr>
            <a:r>
              <a:rPr lang="en-US" sz="1800" b="1" dirty="0">
                <a:solidFill>
                  <a:srgbClr val="7030A0"/>
                </a:solidFill>
              </a:rPr>
              <a:t>“Health affects work and work affects health”</a:t>
            </a:r>
            <a:r>
              <a:rPr lang="en-US" sz="1800" b="1" dirty="0"/>
              <a:t> </a:t>
            </a:r>
            <a:r>
              <a:rPr lang="en-US" sz="1800" dirty="0"/>
              <a:t>–Wendy Lynch, PhD </a:t>
            </a:r>
          </a:p>
          <a:p>
            <a:pPr eaLnBrk="1" hangingPunct="1">
              <a:lnSpc>
                <a:spcPct val="125000"/>
              </a:lnSpc>
            </a:pPr>
            <a:endParaRPr lang="en-US" sz="1400" dirty="0" smtClean="0"/>
          </a:p>
        </p:txBody>
      </p:sp>
    </p:spTree>
    <p:extLst>
      <p:ext uri="{BB962C8B-B14F-4D97-AF65-F5344CB8AC3E}">
        <p14:creationId xmlns:p14="http://schemas.microsoft.com/office/powerpoint/2010/main" val="1675220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6A3915-F86E-4790-A20A-5C962585D77C}" type="slidenum">
              <a:rPr lang="en-US" smtClean="0"/>
              <a:t>4</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6400800" cy="4803983"/>
          </a:xfrm>
          <a:prstGeom prst="rect">
            <a:avLst/>
          </a:prstGeom>
        </p:spPr>
      </p:pic>
    </p:spTree>
    <p:extLst>
      <p:ext uri="{BB962C8B-B14F-4D97-AF65-F5344CB8AC3E}">
        <p14:creationId xmlns:p14="http://schemas.microsoft.com/office/powerpoint/2010/main" val="3304694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76600" y="381000"/>
            <a:ext cx="5867400" cy="685800"/>
          </a:xfrm>
        </p:spPr>
        <p:txBody>
          <a:bodyPr/>
          <a:lstStyle/>
          <a:p>
            <a:r>
              <a:rPr lang="en-US" sz="2400" b="1" dirty="0" smtClean="0">
                <a:solidFill>
                  <a:schemeClr val="bg1"/>
                </a:solidFill>
              </a:rPr>
              <a:t>The “Full Value Proposition” for EHM</a:t>
            </a:r>
          </a:p>
        </p:txBody>
      </p:sp>
      <p:sp>
        <p:nvSpPr>
          <p:cNvPr id="19459" name="Content Placeholder 2"/>
          <p:cNvSpPr>
            <a:spLocks noGrp="1"/>
          </p:cNvSpPr>
          <p:nvPr>
            <p:ph idx="1"/>
          </p:nvPr>
        </p:nvSpPr>
        <p:spPr>
          <a:xfrm>
            <a:off x="609600" y="1964382"/>
            <a:ext cx="7924800" cy="2819400"/>
          </a:xfrm>
        </p:spPr>
        <p:txBody>
          <a:bodyPr>
            <a:normAutofit/>
          </a:bodyPr>
          <a:lstStyle/>
          <a:p>
            <a:r>
              <a:rPr lang="en-US" sz="1800" dirty="0" smtClean="0"/>
              <a:t>Reduce population health risks and moderate medical expense and other health related costs over the long term</a:t>
            </a:r>
          </a:p>
          <a:p>
            <a:r>
              <a:rPr lang="en-US" sz="1800" dirty="0" smtClean="0"/>
              <a:t>Decrease absenteeism, presenteeism and quicker return to wok</a:t>
            </a:r>
          </a:p>
          <a:p>
            <a:r>
              <a:rPr lang="en-US" sz="1800" dirty="0" smtClean="0"/>
              <a:t>Facilitate peak performance and productivity</a:t>
            </a:r>
          </a:p>
          <a:p>
            <a:r>
              <a:rPr lang="en-US" sz="1800" dirty="0" smtClean="0"/>
              <a:t>Achieve work/life balance, less burnout and better quality of life</a:t>
            </a:r>
          </a:p>
          <a:p>
            <a:r>
              <a:rPr lang="en-US" sz="1800" dirty="0" smtClean="0"/>
              <a:t>Enhance team work, creativity, innovation and morale</a:t>
            </a:r>
          </a:p>
          <a:p>
            <a:r>
              <a:rPr lang="en-US" sz="1800" dirty="0" smtClean="0"/>
              <a:t>Attract, retain and develop a talented, high quality workforce; be an “employer of choice” </a:t>
            </a:r>
          </a:p>
          <a:p>
            <a:pPr>
              <a:buNone/>
            </a:pPr>
            <a:endParaRPr lang="en-US" sz="1800" dirty="0" smtClean="0"/>
          </a:p>
        </p:txBody>
      </p:sp>
      <p:sp>
        <p:nvSpPr>
          <p:cNvPr id="4" name="Rectangle 3"/>
          <p:cNvSpPr/>
          <p:nvPr/>
        </p:nvSpPr>
        <p:spPr>
          <a:xfrm>
            <a:off x="838200" y="4953000"/>
            <a:ext cx="7467600" cy="1954381"/>
          </a:xfrm>
          <a:prstGeom prst="rect">
            <a:avLst/>
          </a:prstGeom>
        </p:spPr>
        <p:txBody>
          <a:bodyPr wrap="square">
            <a:spAutoFit/>
          </a:bodyPr>
          <a:lstStyle/>
          <a:p>
            <a:r>
              <a:rPr lang="en-US" sz="1600" b="1" dirty="0" smtClean="0"/>
              <a:t>A recent study of the U.S. auto industry by the Integrated Benefits Institute showed:</a:t>
            </a:r>
            <a:endParaRPr lang="en-US" sz="1600" dirty="0" smtClean="0"/>
          </a:p>
          <a:p>
            <a:pPr>
              <a:buFont typeface="Arial" pitchFamily="34" charset="0"/>
              <a:buChar char="•"/>
            </a:pPr>
            <a:endParaRPr lang="en-US" sz="1600" b="1" dirty="0" smtClean="0">
              <a:solidFill>
                <a:srgbClr val="7030A0"/>
              </a:solidFill>
            </a:endParaRPr>
          </a:p>
          <a:p>
            <a:r>
              <a:rPr lang="en-US" sz="1600" b="1" dirty="0" smtClean="0">
                <a:solidFill>
                  <a:srgbClr val="7030A0"/>
                </a:solidFill>
              </a:rPr>
              <a:t>Health-related lost time and lost productivity for industry employers amount to 233% more than medical and pharmaceutical costs. </a:t>
            </a:r>
          </a:p>
          <a:p>
            <a:endParaRPr lang="en-US" sz="1600" b="1" dirty="0">
              <a:solidFill>
                <a:srgbClr val="7030A0"/>
              </a:solidFill>
            </a:endParaRPr>
          </a:p>
          <a:p>
            <a:endParaRPr lang="en-US" sz="1600" b="1" dirty="0" smtClean="0">
              <a:solidFill>
                <a:srgbClr val="7030A0"/>
              </a:solidFill>
            </a:endParaRPr>
          </a:p>
          <a:p>
            <a:pPr>
              <a:buFont typeface="Arial" pitchFamily="34" charset="0"/>
              <a:buChar char="•"/>
            </a:pPr>
            <a:endParaRPr lang="en-US" sz="1400" b="1" dirty="0" smtClean="0">
              <a:solidFill>
                <a:srgbClr val="7030A0"/>
              </a:solidFill>
            </a:endParaRPr>
          </a:p>
          <a:p>
            <a:pPr algn="ctr"/>
            <a:r>
              <a:rPr lang="en-US" sz="1100" dirty="0" smtClean="0"/>
              <a:t>Economic Recovery, Health and the Bottom Line - An Example from U.S. Automakers. http://ibiweb.org/quickstudy_feb2011</a:t>
            </a:r>
          </a:p>
        </p:txBody>
      </p:sp>
      <p:sp>
        <p:nvSpPr>
          <p:cNvPr id="2" name="Rectangle 1"/>
          <p:cNvSpPr/>
          <p:nvPr/>
        </p:nvSpPr>
        <p:spPr>
          <a:xfrm>
            <a:off x="990600" y="964168"/>
            <a:ext cx="6858000" cy="830997"/>
          </a:xfrm>
          <a:prstGeom prst="rect">
            <a:avLst/>
          </a:prstGeom>
        </p:spPr>
        <p:txBody>
          <a:bodyPr wrap="square">
            <a:spAutoFit/>
          </a:bodyPr>
          <a:lstStyle/>
          <a:p>
            <a:pPr algn="ctr"/>
            <a:r>
              <a:rPr lang="en-US" sz="2400" b="1" dirty="0"/>
              <a:t>The “Full Value Proposition” for </a:t>
            </a:r>
            <a:r>
              <a:rPr lang="en-US" sz="2400" b="1" dirty="0" smtClean="0"/>
              <a:t>Employee Wellness</a:t>
            </a:r>
          </a:p>
          <a:p>
            <a:pPr algn="ctr"/>
            <a:r>
              <a:rPr lang="en-US" sz="2400" b="1" dirty="0" smtClean="0"/>
              <a:t>(Culture Change)</a:t>
            </a:r>
            <a:endParaRPr lang="en-US" sz="2400" dirty="0"/>
          </a:p>
        </p:txBody>
      </p:sp>
    </p:spTree>
    <p:extLst>
      <p:ext uri="{BB962C8B-B14F-4D97-AF65-F5344CB8AC3E}">
        <p14:creationId xmlns:p14="http://schemas.microsoft.com/office/powerpoint/2010/main" val="2008439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Autofit/>
          </a:bodyPr>
          <a:lstStyle/>
          <a:p>
            <a:r>
              <a:rPr lang="en-US" sz="2400" b="1" dirty="0" smtClean="0"/>
              <a:t>Why is an Employee Wellness Council Critical to Success?</a:t>
            </a:r>
            <a:endParaRPr lang="en-US" sz="2400" b="1" dirty="0"/>
          </a:p>
        </p:txBody>
      </p:sp>
      <p:sp>
        <p:nvSpPr>
          <p:cNvPr id="3" name="Content Placeholder 2"/>
          <p:cNvSpPr>
            <a:spLocks noGrp="1"/>
          </p:cNvSpPr>
          <p:nvPr>
            <p:ph idx="1"/>
          </p:nvPr>
        </p:nvSpPr>
        <p:spPr>
          <a:xfrm>
            <a:off x="466725" y="1427163"/>
            <a:ext cx="8229600" cy="4525963"/>
          </a:xfrm>
        </p:spPr>
        <p:txBody>
          <a:bodyPr>
            <a:normAutofit lnSpcReduction="10000"/>
          </a:bodyPr>
          <a:lstStyle/>
          <a:p>
            <a:r>
              <a:rPr lang="en-US" sz="2400" dirty="0" smtClean="0"/>
              <a:t>Share the workload</a:t>
            </a:r>
          </a:p>
          <a:p>
            <a:r>
              <a:rPr lang="en-US" sz="2400" dirty="0" smtClean="0"/>
              <a:t>Program design, evaluation, refinement</a:t>
            </a:r>
          </a:p>
          <a:p>
            <a:r>
              <a:rPr lang="en-US" sz="2400" dirty="0" smtClean="0"/>
              <a:t>Program promotion/marketing/communication </a:t>
            </a:r>
          </a:p>
          <a:p>
            <a:r>
              <a:rPr lang="en-US" sz="2400" dirty="0" smtClean="0"/>
              <a:t>Feedback from employees and early problem identification</a:t>
            </a:r>
          </a:p>
          <a:p>
            <a:r>
              <a:rPr lang="en-US" sz="2400" dirty="0" smtClean="0"/>
              <a:t>Facilitate recognition and gather success stories</a:t>
            </a:r>
          </a:p>
          <a:p>
            <a:r>
              <a:rPr lang="en-US" sz="2400" dirty="0" smtClean="0"/>
              <a:t>Source of creative ideas</a:t>
            </a:r>
          </a:p>
          <a:p>
            <a:r>
              <a:rPr lang="en-US" sz="2400" dirty="0" smtClean="0"/>
              <a:t>Orienting new employees</a:t>
            </a:r>
          </a:p>
          <a:p>
            <a:r>
              <a:rPr lang="en-US" sz="2400" dirty="0" smtClean="0"/>
              <a:t>Informing, educating and supporting managers and supervisors</a:t>
            </a:r>
          </a:p>
          <a:p>
            <a:r>
              <a:rPr lang="en-US" sz="2400" dirty="0" smtClean="0"/>
              <a:t>Broaden the sense of program ownership</a:t>
            </a:r>
          </a:p>
          <a:p>
            <a:r>
              <a:rPr lang="en-US" sz="2400" dirty="0" smtClean="0"/>
              <a:t>Promoting sustainable engagement throughout the workforce</a:t>
            </a:r>
          </a:p>
          <a:p>
            <a:endParaRPr lang="en-US" dirty="0"/>
          </a:p>
        </p:txBody>
      </p:sp>
      <p:sp>
        <p:nvSpPr>
          <p:cNvPr id="4" name="Slide Number Placeholder 3"/>
          <p:cNvSpPr>
            <a:spLocks noGrp="1"/>
          </p:cNvSpPr>
          <p:nvPr>
            <p:ph type="sldNum" sz="quarter" idx="12"/>
          </p:nvPr>
        </p:nvSpPr>
        <p:spPr/>
        <p:txBody>
          <a:bodyPr/>
          <a:lstStyle/>
          <a:p>
            <a:fld id="{206A3915-F86E-4790-A20A-5C962585D77C}" type="slidenum">
              <a:rPr lang="en-US" smtClean="0"/>
              <a:t>6</a:t>
            </a:fld>
            <a:endParaRPr lang="en-US" dirty="0"/>
          </a:p>
        </p:txBody>
      </p:sp>
    </p:spTree>
    <p:extLst>
      <p:ext uri="{BB962C8B-B14F-4D97-AF65-F5344CB8AC3E}">
        <p14:creationId xmlns:p14="http://schemas.microsoft.com/office/powerpoint/2010/main" val="31071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64" y="609600"/>
            <a:ext cx="8229600" cy="685800"/>
          </a:xfrm>
        </p:spPr>
        <p:txBody>
          <a:bodyPr>
            <a:normAutofit/>
          </a:bodyPr>
          <a:lstStyle/>
          <a:p>
            <a:r>
              <a:rPr lang="en-US" sz="2800" b="1" dirty="0" smtClean="0"/>
              <a:t>Team Building</a:t>
            </a:r>
            <a:endParaRPr lang="en-US" sz="2800" b="1" dirty="0"/>
          </a:p>
        </p:txBody>
      </p:sp>
      <p:sp>
        <p:nvSpPr>
          <p:cNvPr id="3" name="Slide Number Placeholder 2"/>
          <p:cNvSpPr>
            <a:spLocks noGrp="1"/>
          </p:cNvSpPr>
          <p:nvPr>
            <p:ph type="sldNum" sz="quarter" idx="12"/>
          </p:nvPr>
        </p:nvSpPr>
        <p:spPr/>
        <p:txBody>
          <a:bodyPr/>
          <a:lstStyle/>
          <a:p>
            <a:fld id="{206A3915-F86E-4790-A20A-5C962585D77C}" type="slidenum">
              <a:rPr lang="en-US" smtClean="0"/>
              <a:t>7</a:t>
            </a:fld>
            <a:endParaRPr lang="en-US" dirty="0"/>
          </a:p>
        </p:txBody>
      </p:sp>
      <p:sp>
        <p:nvSpPr>
          <p:cNvPr id="4" name="TextBox 3"/>
          <p:cNvSpPr txBox="1"/>
          <p:nvPr/>
        </p:nvSpPr>
        <p:spPr>
          <a:xfrm>
            <a:off x="914400" y="1524000"/>
            <a:ext cx="73914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Strong leadership </a:t>
            </a:r>
            <a:endParaRPr lang="en-US" sz="2400" dirty="0" smtClean="0"/>
          </a:p>
          <a:p>
            <a:pPr marL="285750" indent="-285750">
              <a:buFont typeface="Arial" panose="020B0604020202020204" pitchFamily="34" charset="0"/>
              <a:buChar char="•"/>
            </a:pPr>
            <a:r>
              <a:rPr lang="en-US" sz="2400" dirty="0" smtClean="0"/>
              <a:t>Formally appointment of council members </a:t>
            </a:r>
          </a:p>
          <a:p>
            <a:pPr marL="285750" indent="-285750">
              <a:buFont typeface="Arial" panose="020B0604020202020204" pitchFamily="34" charset="0"/>
              <a:buChar char="•"/>
            </a:pPr>
            <a:r>
              <a:rPr lang="en-US" sz="2400" dirty="0"/>
              <a:t>Include people from different areas and </a:t>
            </a:r>
            <a:r>
              <a:rPr lang="en-US" sz="2400" dirty="0" smtClean="0"/>
              <a:t>levels</a:t>
            </a:r>
          </a:p>
          <a:p>
            <a:pPr marL="285750" indent="-285750">
              <a:buFont typeface="Arial" panose="020B0604020202020204" pitchFamily="34" charset="0"/>
              <a:buChar char="•"/>
            </a:pPr>
            <a:r>
              <a:rPr lang="en-US" sz="2400" dirty="0" smtClean="0"/>
              <a:t>Look for diverse skill sets and strengths</a:t>
            </a:r>
          </a:p>
          <a:p>
            <a:pPr marL="285750" indent="-285750">
              <a:buFont typeface="Arial" panose="020B0604020202020204" pitchFamily="34" charset="0"/>
              <a:buChar char="•"/>
            </a:pPr>
            <a:r>
              <a:rPr lang="en-US" sz="2400" dirty="0" smtClean="0"/>
              <a:t>Wellness council role written into job description</a:t>
            </a:r>
          </a:p>
          <a:p>
            <a:pPr marL="285750" indent="-285750">
              <a:buFont typeface="Arial" panose="020B0604020202020204" pitchFamily="34" charset="0"/>
              <a:buChar char="•"/>
            </a:pPr>
            <a:r>
              <a:rPr lang="en-US" sz="2400" dirty="0" smtClean="0"/>
              <a:t>Written charter: formalized scope, purpose, reporting relationships</a:t>
            </a:r>
          </a:p>
          <a:p>
            <a:pPr marL="285750" indent="-285750">
              <a:buFont typeface="Arial" panose="020B0604020202020204" pitchFamily="34" charset="0"/>
              <a:buChar char="•"/>
            </a:pPr>
            <a:r>
              <a:rPr lang="en-US" sz="2400" dirty="0" smtClean="0"/>
              <a:t>Promote the council throughout organization</a:t>
            </a:r>
          </a:p>
          <a:p>
            <a:pPr marL="285750" indent="-285750">
              <a:buFont typeface="Arial" panose="020B0604020202020204" pitchFamily="34" charset="0"/>
              <a:buChar char="•"/>
            </a:pPr>
            <a:r>
              <a:rPr lang="en-US" sz="2400" dirty="0" smtClean="0"/>
              <a:t>Have a formal agenda, minutes, action items and assignments personal involvement</a:t>
            </a:r>
          </a:p>
          <a:p>
            <a:pPr marL="285750" indent="-285750">
              <a:buFont typeface="Arial" panose="020B0604020202020204" pitchFamily="34" charset="0"/>
              <a:buChar char="•"/>
            </a:pPr>
            <a:r>
              <a:rPr lang="en-US" sz="2400" dirty="0" smtClean="0"/>
              <a:t>Annual </a:t>
            </a:r>
            <a:r>
              <a:rPr lang="en-US" sz="2400" dirty="0"/>
              <a:t>calendar of meetings and events</a:t>
            </a:r>
          </a:p>
          <a:p>
            <a:endParaRPr lang="en-US" sz="2400" dirty="0" smtClean="0"/>
          </a:p>
        </p:txBody>
      </p:sp>
    </p:spTree>
    <p:extLst>
      <p:ext uri="{BB962C8B-B14F-4D97-AF65-F5344CB8AC3E}">
        <p14:creationId xmlns:p14="http://schemas.microsoft.com/office/powerpoint/2010/main" val="249861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79438"/>
          </a:xfrm>
        </p:spPr>
        <p:txBody>
          <a:bodyPr>
            <a:normAutofit/>
          </a:bodyPr>
          <a:lstStyle/>
          <a:p>
            <a:r>
              <a:rPr lang="en-US" sz="2400" b="1" dirty="0" smtClean="0"/>
              <a:t>Provide/Create the Resources Needed for Success</a:t>
            </a:r>
            <a:endParaRPr lang="en-US" sz="2400" b="1" dirty="0"/>
          </a:p>
        </p:txBody>
      </p:sp>
      <p:sp>
        <p:nvSpPr>
          <p:cNvPr id="3" name="Content Placeholder 2"/>
          <p:cNvSpPr>
            <a:spLocks noGrp="1"/>
          </p:cNvSpPr>
          <p:nvPr>
            <p:ph idx="1"/>
          </p:nvPr>
        </p:nvSpPr>
        <p:spPr>
          <a:xfrm>
            <a:off x="457200" y="1600200"/>
            <a:ext cx="8610600" cy="4525963"/>
          </a:xfrm>
        </p:spPr>
        <p:txBody>
          <a:bodyPr>
            <a:normAutofit/>
          </a:bodyPr>
          <a:lstStyle/>
          <a:p>
            <a:r>
              <a:rPr lang="en-US" sz="2000" dirty="0"/>
              <a:t>Resource </a:t>
            </a:r>
            <a:r>
              <a:rPr lang="en-US" sz="2000" dirty="0" smtClean="0"/>
              <a:t>Repository</a:t>
            </a:r>
          </a:p>
          <a:p>
            <a:pPr lvl="1"/>
            <a:r>
              <a:rPr lang="en-US" sz="1800" dirty="0" smtClean="0"/>
              <a:t>Marketing/Communication Material - Poster</a:t>
            </a:r>
            <a:r>
              <a:rPr lang="en-US" sz="1800" dirty="0"/>
              <a:t>, Flyers, E-mails, Signs, </a:t>
            </a:r>
            <a:r>
              <a:rPr lang="en-US" sz="1800" dirty="0" smtClean="0"/>
              <a:t>etc.</a:t>
            </a:r>
          </a:p>
          <a:p>
            <a:pPr lvl="2"/>
            <a:r>
              <a:rPr lang="en-US" sz="1800" dirty="0" smtClean="0"/>
              <a:t>Wellness is a organizational development project</a:t>
            </a:r>
            <a:endParaRPr lang="en-US" sz="1800" dirty="0"/>
          </a:p>
          <a:p>
            <a:pPr lvl="1"/>
            <a:r>
              <a:rPr lang="en-US" sz="1800" dirty="0" smtClean="0"/>
              <a:t>2016 LiVe Well Program Summary</a:t>
            </a:r>
          </a:p>
          <a:p>
            <a:pPr lvl="1"/>
            <a:r>
              <a:rPr lang="en-US" sz="1800" dirty="0"/>
              <a:t>Meeting </a:t>
            </a:r>
            <a:r>
              <a:rPr lang="en-US" sz="1800" dirty="0" smtClean="0"/>
              <a:t>Guidelines</a:t>
            </a:r>
            <a:endParaRPr lang="en-US" sz="1800" dirty="0"/>
          </a:p>
          <a:p>
            <a:pPr lvl="1"/>
            <a:r>
              <a:rPr lang="en-US" sz="1800" dirty="0" smtClean="0"/>
              <a:t>P.A.W.: desk exercises, etc.</a:t>
            </a:r>
            <a:endParaRPr lang="en-US" sz="1800" dirty="0"/>
          </a:p>
          <a:p>
            <a:pPr lvl="1"/>
            <a:r>
              <a:rPr lang="en-US" sz="1800" dirty="0"/>
              <a:t>Bulletin Board </a:t>
            </a:r>
            <a:r>
              <a:rPr lang="en-US" sz="1800" dirty="0" smtClean="0"/>
              <a:t>Ideas</a:t>
            </a:r>
          </a:p>
          <a:p>
            <a:pPr lvl="1"/>
            <a:r>
              <a:rPr lang="en-US" sz="1800" dirty="0" smtClean="0"/>
              <a:t>Walking Trails</a:t>
            </a:r>
          </a:p>
          <a:p>
            <a:pPr lvl="1"/>
            <a:r>
              <a:rPr lang="en-US" sz="1800" dirty="0" smtClean="0"/>
              <a:t>Managers tool box</a:t>
            </a:r>
          </a:p>
          <a:p>
            <a:pPr lvl="2"/>
            <a:r>
              <a:rPr lang="en-US" sz="1600" dirty="0"/>
              <a:t>Why Be a LiVe Well Manager</a:t>
            </a:r>
          </a:p>
          <a:p>
            <a:pPr lvl="2"/>
            <a:r>
              <a:rPr lang="en-US" sz="1600" dirty="0"/>
              <a:t>How to be a LiVe Well </a:t>
            </a:r>
            <a:r>
              <a:rPr lang="en-US" sz="1600" dirty="0" smtClean="0"/>
              <a:t>Manager</a:t>
            </a:r>
          </a:p>
          <a:p>
            <a:pPr lvl="2"/>
            <a:r>
              <a:rPr lang="en-US" sz="1600" dirty="0"/>
              <a:t>LiVe Well Activity </a:t>
            </a:r>
            <a:r>
              <a:rPr lang="en-US" sz="1600" dirty="0" smtClean="0"/>
              <a:t>Ideas</a:t>
            </a:r>
          </a:p>
          <a:p>
            <a:pPr lvl="2"/>
            <a:r>
              <a:rPr lang="en-US" sz="1600" dirty="0"/>
              <a:t>Staff Meeting Ideas</a:t>
            </a:r>
          </a:p>
          <a:p>
            <a:pPr lvl="2"/>
            <a:endParaRPr lang="en-US" sz="1600" dirty="0"/>
          </a:p>
          <a:p>
            <a:pPr lvl="2"/>
            <a:endParaRPr lang="en-US" sz="16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206A3915-F86E-4790-A20A-5C962585D77C}" type="slidenum">
              <a:rPr lang="en-US" smtClean="0"/>
              <a:t>8</a:t>
            </a:fld>
            <a:endParaRPr lang="en-US" dirty="0"/>
          </a:p>
        </p:txBody>
      </p:sp>
    </p:spTree>
    <p:extLst>
      <p:ext uri="{BB962C8B-B14F-4D97-AF65-F5344CB8AC3E}">
        <p14:creationId xmlns:p14="http://schemas.microsoft.com/office/powerpoint/2010/main" val="1389114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33350" cy="133350"/>
          </a:xfrm>
          <a:prstGeom prst="rect">
            <a:avLst/>
          </a:prstGeom>
        </p:spPr>
      </p:pic>
      <p:sp>
        <p:nvSpPr>
          <p:cNvPr id="3" name="Content Placeholder 2"/>
          <p:cNvSpPr>
            <a:spLocks noGrp="1"/>
          </p:cNvSpPr>
          <p:nvPr>
            <p:ph idx="1"/>
          </p:nvPr>
        </p:nvSpPr>
        <p:spPr>
          <a:xfrm>
            <a:off x="464127" y="1585912"/>
            <a:ext cx="8229600" cy="4953000"/>
          </a:xfrm>
        </p:spPr>
        <p:txBody>
          <a:bodyPr>
            <a:noAutofit/>
          </a:bodyPr>
          <a:lstStyle/>
          <a:p>
            <a:pPr>
              <a:lnSpc>
                <a:spcPct val="150000"/>
              </a:lnSpc>
            </a:pPr>
            <a:r>
              <a:rPr lang="en-US" sz="2400" dirty="0" smtClean="0"/>
              <a:t>Keep It fresh</a:t>
            </a:r>
          </a:p>
          <a:p>
            <a:r>
              <a:rPr lang="en-US" sz="2400" dirty="0" smtClean="0"/>
              <a:t>Keep up to date on new developments in health, wellness and behavior change</a:t>
            </a:r>
          </a:p>
          <a:p>
            <a:pPr>
              <a:lnSpc>
                <a:spcPct val="150000"/>
              </a:lnSpc>
            </a:pPr>
            <a:r>
              <a:rPr lang="en-US" sz="2400" dirty="0" smtClean="0"/>
              <a:t>Bring in new people periodically</a:t>
            </a:r>
          </a:p>
          <a:p>
            <a:pPr>
              <a:lnSpc>
                <a:spcPct val="150000"/>
              </a:lnSpc>
            </a:pPr>
            <a:r>
              <a:rPr lang="en-US" sz="2400" dirty="0" smtClean="0"/>
              <a:t>Celebrate success and recognize individual contributions</a:t>
            </a:r>
          </a:p>
          <a:p>
            <a:r>
              <a:rPr lang="en-US" sz="2400" dirty="0" smtClean="0"/>
              <a:t>Have a shared framework for understanding wellness and health behavior change </a:t>
            </a:r>
          </a:p>
          <a:p>
            <a:pPr>
              <a:lnSpc>
                <a:spcPct val="150000"/>
              </a:lnSpc>
            </a:pPr>
            <a:r>
              <a:rPr lang="en-US" sz="2400" dirty="0" smtClean="0"/>
              <a:t>Network, e.g., UWWC, SH Workshops</a:t>
            </a:r>
            <a:endParaRPr lang="en-US" sz="2400" dirty="0"/>
          </a:p>
        </p:txBody>
      </p:sp>
      <p:sp>
        <p:nvSpPr>
          <p:cNvPr id="4" name="Slide Number Placeholder 3"/>
          <p:cNvSpPr>
            <a:spLocks noGrp="1"/>
          </p:cNvSpPr>
          <p:nvPr>
            <p:ph type="sldNum" sz="quarter" idx="12"/>
          </p:nvPr>
        </p:nvSpPr>
        <p:spPr/>
        <p:txBody>
          <a:bodyPr/>
          <a:lstStyle/>
          <a:p>
            <a:fld id="{206A3915-F86E-4790-A20A-5C962585D77C}" type="slidenum">
              <a:rPr lang="en-US" smtClean="0"/>
              <a:t>9</a:t>
            </a:fld>
            <a:endParaRPr lang="en-US" dirty="0"/>
          </a:p>
        </p:txBody>
      </p:sp>
      <p:sp>
        <p:nvSpPr>
          <p:cNvPr id="6" name="Title 1"/>
          <p:cNvSpPr>
            <a:spLocks noGrp="1"/>
          </p:cNvSpPr>
          <p:nvPr>
            <p:ph type="title"/>
          </p:nvPr>
        </p:nvSpPr>
        <p:spPr>
          <a:xfrm>
            <a:off x="419100" y="533400"/>
            <a:ext cx="8229600" cy="685800"/>
          </a:xfrm>
        </p:spPr>
        <p:txBody>
          <a:bodyPr>
            <a:normAutofit/>
          </a:bodyPr>
          <a:lstStyle/>
          <a:p>
            <a:r>
              <a:rPr lang="en-US" sz="3200" b="1" dirty="0" smtClean="0"/>
              <a:t>Sustainability</a:t>
            </a:r>
            <a:endParaRPr lang="en-US" sz="3200" b="1" dirty="0"/>
          </a:p>
        </p:txBody>
      </p:sp>
    </p:spTree>
    <p:extLst>
      <p:ext uri="{BB962C8B-B14F-4D97-AF65-F5344CB8AC3E}">
        <p14:creationId xmlns:p14="http://schemas.microsoft.com/office/powerpoint/2010/main" val="111185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331548BD99FE4DB7817FD840C86DF3" ma:contentTypeVersion="" ma:contentTypeDescription="Create a new document." ma:contentTypeScope="" ma:versionID="01c88c6556ee974e4a2f36f8354e9ab6">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A2DB40-BE44-473A-BABF-C52F3DAD7EC3}"/>
</file>

<file path=customXml/itemProps2.xml><?xml version="1.0" encoding="utf-8"?>
<ds:datastoreItem xmlns:ds="http://schemas.openxmlformats.org/officeDocument/2006/customXml" ds:itemID="{A72573D1-BFA1-48E0-85C7-F8A756AC1C0E}"/>
</file>

<file path=customXml/itemProps3.xml><?xml version="1.0" encoding="utf-8"?>
<ds:datastoreItem xmlns:ds="http://schemas.openxmlformats.org/officeDocument/2006/customXml" ds:itemID="{FA51D35B-845B-4011-9117-CEFB518AE54F}"/>
</file>

<file path=docProps/app.xml><?xml version="1.0" encoding="utf-8"?>
<Properties xmlns="http://schemas.openxmlformats.org/officeDocument/2006/extended-properties" xmlns:vt="http://schemas.openxmlformats.org/officeDocument/2006/docPropsVTypes">
  <Template/>
  <TotalTime>5292</TotalTime>
  <Words>972</Words>
  <Application>Microsoft Office PowerPoint</Application>
  <PresentationFormat>On-screen Show (4:3)</PresentationFormat>
  <Paragraphs>129</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Creating an Effective Wellness Council</vt:lpstr>
      <vt:lpstr>Overview</vt:lpstr>
      <vt:lpstr>Health is Vital Component of Human Capital</vt:lpstr>
      <vt:lpstr>PowerPoint Presentation</vt:lpstr>
      <vt:lpstr>The “Full Value Proposition” for EHM</vt:lpstr>
      <vt:lpstr>Why is an Employee Wellness Council Critical to Success?</vt:lpstr>
      <vt:lpstr>Team Building</vt:lpstr>
      <vt:lpstr>Provide/Create the Resources Needed for Success</vt:lpstr>
      <vt:lpstr>Sustainability</vt:lpstr>
      <vt:lpstr>Closing Thoughts</vt:lpstr>
      <vt:lpstr> Resources - Handouts </vt:lpstr>
      <vt:lpstr>Additional Resources</vt:lpstr>
      <vt:lpstr>PowerPoint Presentation</vt:lpstr>
    </vt:vector>
  </TitlesOfParts>
  <Company>Intermountain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Ross</dc:creator>
  <cp:lastModifiedBy>Tim Butler</cp:lastModifiedBy>
  <cp:revision>342</cp:revision>
  <dcterms:created xsi:type="dcterms:W3CDTF">2015-06-10T22:25:20Z</dcterms:created>
  <dcterms:modified xsi:type="dcterms:W3CDTF">2016-08-25T20:02:42Z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0x010100C2331548BD99FE4DB7817FD840C86DF3</vt:lpwstr>
  </property>
</Properties>
</file>